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336" r:id="rId2"/>
    <p:sldId id="347" r:id="rId3"/>
    <p:sldId id="348" r:id="rId4"/>
    <p:sldId id="286" r:id="rId5"/>
    <p:sldId id="259" r:id="rId6"/>
    <p:sldId id="337" r:id="rId7"/>
    <p:sldId id="289" r:id="rId8"/>
    <p:sldId id="334" r:id="rId9"/>
    <p:sldId id="288" r:id="rId10"/>
    <p:sldId id="335" r:id="rId11"/>
    <p:sldId id="339" r:id="rId12"/>
    <p:sldId id="260" r:id="rId13"/>
    <p:sldId id="293" r:id="rId14"/>
    <p:sldId id="296" r:id="rId15"/>
    <p:sldId id="340" r:id="rId16"/>
    <p:sldId id="343" r:id="rId17"/>
    <p:sldId id="341" r:id="rId18"/>
    <p:sldId id="345" r:id="rId19"/>
    <p:sldId id="344" r:id="rId20"/>
    <p:sldId id="294" r:id="rId21"/>
    <p:sldId id="32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0070C-3A74-4D6A-A611-C1D10F811A9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13F1-E650-4010-9EE1-2A04A72B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9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9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6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3481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58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4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49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0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AC3F5-5079-4ED8-9565-19D9A4EBB3D6}"/>
              </a:ext>
            </a:extLst>
          </p:cNvPr>
          <p:cNvSpPr/>
          <p:nvPr userDrawn="1"/>
        </p:nvSpPr>
        <p:spPr>
          <a:xfrm>
            <a:off x="10750730" y="-19775"/>
            <a:ext cx="1441269" cy="1234621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8713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7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0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4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5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6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1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37FF-DFB4-4221-B525-F1005A913BEE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160B-9807-445B-9A28-74C5A158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25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mailto:asadali@uosahiwal.edu.p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CB4-B954-47A7-BB71-121A9E0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43609"/>
            <a:ext cx="10353762" cy="477078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Professional Practices</a:t>
            </a: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lecture # 1</a:t>
            </a: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en-US" sz="220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Instructor: </a:t>
            </a:r>
            <a:r>
              <a:rPr lang="en-US" sz="2200" dirty="0">
                <a:effectLst/>
                <a:latin typeface="Arial Black" panose="020B0A04020102020204" pitchFamily="34" charset="0"/>
              </a:rPr>
              <a:t>Muhammad asad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solidFill>
                  <a:schemeClr val="tx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department of computer science </a:t>
            </a:r>
            <a:endParaRPr lang="en-US" sz="220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F2D68-B874-442F-8064-9E10075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53" y="2767819"/>
            <a:ext cx="2664094" cy="2085535"/>
          </a:xfrm>
          <a:prstGeom prst="rect">
            <a:avLst/>
          </a:prstGeom>
          <a:effectLst>
            <a:glow rad="254000">
              <a:schemeClr val="tx1">
                <a:alpha val="80000"/>
              </a:schemeClr>
            </a:glo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6536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207A2-6197-415A-A733-D32C1067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04" y="427383"/>
            <a:ext cx="10551192" cy="6003234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8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ORGANIZATION CULTURE </a:t>
            </a:r>
          </a:p>
          <a:p>
            <a:pPr marL="36900" indent="0" algn="ctr">
              <a:buNone/>
            </a:pPr>
            <a: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(Within Organization)</a:t>
            </a:r>
            <a:endParaRPr lang="en-US" sz="2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values, principles and traditions.</a:t>
            </a:r>
          </a:p>
          <a:p>
            <a:pPr marL="0" indent="0" algn="just">
              <a:buNone/>
            </a:pP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doing things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influence the way organizational members act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distinguish the organization from other organizations. </a:t>
            </a:r>
          </a:p>
          <a:p>
            <a:pPr marL="36900" indent="0" algn="ctr">
              <a:buNone/>
            </a:pPr>
            <a:r>
              <a:rPr lang="en-US" sz="28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“How things are done around here”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most organizations,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shared values and practices have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evolved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 time and determine. </a:t>
            </a: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3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17" y="435665"/>
            <a:ext cx="10696966" cy="5986670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Culture is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It’s not something that can be physically touched or seen, but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perceive it on the basis of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experience within the organization.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Culture is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It’s concerned with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members perceive the culture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describe it, not with whether they like it. </a:t>
            </a: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81608"/>
            <a:ext cx="10353762" cy="6294783"/>
          </a:xfrm>
        </p:spPr>
        <p:txBody>
          <a:bodyPr>
            <a:normAutofit lnSpcReduction="10000"/>
          </a:bodyPr>
          <a:lstStyle/>
          <a:p>
            <a:pPr marL="36900" indent="0" algn="just">
              <a:buNone/>
            </a:pPr>
            <a:r>
              <a:rPr lang="en-US" sz="3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STRONG CULTURES </a:t>
            </a:r>
          </a:p>
          <a:p>
            <a:pPr marL="36900" indent="0" algn="just">
              <a:buNone/>
            </a:pPr>
            <a:r>
              <a:rPr lang="en-US" sz="22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key values are deeply held and widely shared</a:t>
            </a:r>
            <a:r>
              <a:rPr lang="en-US" sz="22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 widely shared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Culture conveys consistent messages about what’s important.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Most employees can tell stories about company history or heroes.</a:t>
            </a:r>
          </a:p>
          <a:p>
            <a:pPr marL="3690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3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WEAK CULTURES </a:t>
            </a:r>
          </a:p>
          <a:p>
            <a:pPr marL="36900" indent="0" algn="just">
              <a:buNone/>
            </a:pPr>
            <a:r>
              <a:rPr lang="en-US" sz="22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key values are not deeply held and widely shared</a:t>
            </a:r>
            <a:r>
              <a:rPr lang="en-US" sz="22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Values limited to a few people—usually top management.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Culture sends inconsistent messages about what’s important.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Employees have little knowledge of company history or heroes.</a:t>
            </a: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8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0D4651-5D11-4AE5-8C34-C0FDDB0C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30" y="307284"/>
            <a:ext cx="10906539" cy="624343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EMPLOYEES LEARN CULTURE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distinct organizational culture is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essential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boosted employee loyalty and brand positioning. Different cultures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attract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different types of people to the organization,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contributing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its overall composition.</a:t>
            </a:r>
            <a:endParaRPr lang="en-US" sz="2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9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RITUALS</a:t>
            </a:r>
            <a:endParaRPr lang="en-US" sz="2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Repetitive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sequences which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emphasize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organization's values and core practices. Repeatedly enacting these events is essential for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embedment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what is important into the mindsets of employees, reflecting the type of work culture the organization withholds.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1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845" y="297138"/>
            <a:ext cx="10454309" cy="6263723"/>
          </a:xfrm>
        </p:spPr>
        <p:txBody>
          <a:bodyPr>
            <a:normAutofit fontScale="92500" lnSpcReduction="10000"/>
          </a:bodyPr>
          <a:lstStyle/>
          <a:p>
            <a:pPr marL="36900" indent="0" algn="just">
              <a:buNone/>
            </a:pPr>
            <a:r>
              <a:rPr lang="en-US" sz="43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MATERIAL SYMBOLS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Symbols serve as a representation of an organization's culture, further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instill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sense of identity and drive in employees. They traditionally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those in the organization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unspoken messages.</a:t>
            </a:r>
            <a:endParaRPr lang="en-US" sz="2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1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43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LANGUAGE</a:t>
            </a:r>
            <a:endParaRPr lang="en-US" sz="4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Language is often used by organizations as a way to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characterize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particular culture and identify those within it. 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Having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language preserves the particular culture and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employees to feel more included and surrounded with support. (Short word code)</a:t>
            </a:r>
            <a:endParaRPr lang="en-US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8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" y="575434"/>
            <a:ext cx="11045687" cy="5707132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STORIES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Organisational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narratives or events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relating to founders, conquers, successes and failures, building a stronger connection between the employee and the organization (</a:t>
            </a:r>
            <a:r>
              <a:rPr lang="en-US" sz="28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Re-telling of stories, as is what employees should and should not do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3690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Organizational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heroes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who perform in an exemplary manner, of which other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should follow suit (as role models, continual guidance of employees in a positive direction).</a:t>
            </a:r>
            <a:endParaRPr lang="en-US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1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 Corporate culture 051116">
            <a:hlinkClick r:id="" action="ppaction://media"/>
            <a:extLst>
              <a:ext uri="{FF2B5EF4-FFF2-40B4-BE49-F238E27FC236}">
                <a16:creationId xmlns:a16="http://schemas.microsoft.com/office/drawing/2014/main" id="{3CC6164F-6D2C-4B02-9359-BF2B10DA4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148" y="238540"/>
            <a:ext cx="8103704" cy="416118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32670C-318C-4B73-BF93-A4AC3581A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253" y="5389230"/>
            <a:ext cx="9979492" cy="132299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Cultural values and practices have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over time and determine. </a:t>
            </a:r>
            <a:r>
              <a:rPr lang="en-US" sz="2800" b="1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Click 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above video and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how the negative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one employee 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became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organization culture.</a:t>
            </a:r>
          </a:p>
        </p:txBody>
      </p:sp>
    </p:spTree>
    <p:extLst>
      <p:ext uri="{BB962C8B-B14F-4D97-AF65-F5344CB8AC3E}">
        <p14:creationId xmlns:p14="http://schemas.microsoft.com/office/powerpoint/2010/main" val="348399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385970"/>
            <a:ext cx="11078817" cy="6086060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endParaRPr lang="en-US" sz="22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3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ORGANIZATION EXTERNAL ENVIROEMENT </a:t>
            </a:r>
          </a:p>
          <a:p>
            <a:pPr marL="36900" indent="0" algn="ctr">
              <a:buNone/>
            </a:pPr>
            <a: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(Outside Organization)</a:t>
            </a: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factors and forces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organization that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its performance.</a:t>
            </a:r>
          </a:p>
          <a:p>
            <a:pPr marL="36900" indent="0" algn="just">
              <a:buNone/>
            </a:pPr>
            <a:endParaRPr lang="en-US" sz="8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3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SPECIFIC ENVIROMENT:</a:t>
            </a:r>
            <a:r>
              <a:rPr lang="en-US" sz="36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External factors and forces that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organization performance.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—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			</a:t>
            </a: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Supplier	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Competitor			</a:t>
            </a: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Pressure Group</a:t>
            </a: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0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A79D2-DDD0-4684-9B7D-AAFF4A07982D}"/>
              </a:ext>
            </a:extLst>
          </p:cNvPr>
          <p:cNvSpPr txBox="1">
            <a:spLocks/>
          </p:cNvSpPr>
          <p:nvPr/>
        </p:nvSpPr>
        <p:spPr>
          <a:xfrm>
            <a:off x="265043" y="321364"/>
            <a:ext cx="11661913" cy="621527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160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400" u="sng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COURSE OVERVIEW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80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Professional Practices under the category general education courses, Course designed to teach students how to think and act as entrepreneurial and profession-wise, after graduating.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80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By the completion  of this course, the students should able to…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20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how a business and professional environment work.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Adhere his/her responsibility according to profession and organization.</a:t>
            </a:r>
            <a:endParaRPr lang="en-US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the standards / tools / models / polices / principles to analyze information for decision making.</a:t>
            </a:r>
          </a:p>
          <a:p>
            <a:pPr algn="just">
              <a:buFontTx/>
              <a:buChar char="-"/>
            </a:pPr>
            <a:endParaRPr lang="en-US" sz="26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5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ADE8-52FC-4DFE-9AAB-A4C1CE18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4" y="887895"/>
            <a:ext cx="11290852" cy="5082209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4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GENERAL ENVIROMENT:</a:t>
            </a:r>
            <a:r>
              <a:rPr lang="en-US" sz="4000" dirty="0"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Factors and forces that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generally impacting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everyone in an industry or market in a similar way…</a:t>
            </a:r>
          </a:p>
          <a:p>
            <a:pPr marL="36900" indent="0" algn="just"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Political </a:t>
            </a: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Legal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 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</a:p>
          <a:p>
            <a:pPr marL="36900" indent="0" algn="just"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 	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	 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Technological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endParaRPr lang="en-US" sz="28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A09E-D415-4BE0-A35B-7865117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414106"/>
            <a:ext cx="11105322" cy="6132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ANY QUESTION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 can contact me at: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asadali@uosahiwal.edu.pk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Your query will be answered within one working day.</a:t>
            </a:r>
            <a:endParaRPr lang="en-US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910E-174A-4E99-A14B-F5309D3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40" y="1135545"/>
            <a:ext cx="1543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B398-81BA-4A13-A3DD-0373E22D3A88}"/>
              </a:ext>
            </a:extLst>
          </p:cNvPr>
          <p:cNvSpPr txBox="1">
            <a:spLocks/>
          </p:cNvSpPr>
          <p:nvPr/>
        </p:nvSpPr>
        <p:spPr>
          <a:xfrm>
            <a:off x="835833" y="642729"/>
            <a:ext cx="10520334" cy="6215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Font typeface="Arial" panose="020B0604020202020204" pitchFamily="34" charset="0"/>
              <a:buNone/>
            </a:pPr>
            <a:r>
              <a:rPr lang="en-US" sz="45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Key Learning Point :-</a:t>
            </a:r>
          </a:p>
          <a:p>
            <a:pPr algn="just"/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What is an organization.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Organizational culture.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rganization external  environment. </a:t>
            </a:r>
          </a:p>
          <a:p>
            <a:pPr algn="just"/>
            <a:endParaRPr lang="en-US" sz="18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8B56F-67E7-4FDB-BCAC-99DDC54E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3" y="372715"/>
            <a:ext cx="10520334" cy="5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5FC8-61B7-42AC-908B-45B57EF9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15" y="253447"/>
            <a:ext cx="10583769" cy="63511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cap="all" dirty="0">
                <a:solidFill>
                  <a:srgbClr val="FFFF00"/>
                </a:solidFill>
                <a:effectLst/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WHAT IS ORGANIZATION? 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organization is 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individuals working together to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or more objectives. The common features…</a:t>
            </a:r>
          </a:p>
          <a:p>
            <a:pPr marL="36900" indent="0" algn="just">
              <a:buNone/>
            </a:pP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1: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are </a:t>
            </a: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individuals and groups of individuals</a:t>
            </a:r>
          </a:p>
          <a:p>
            <a:pPr marL="36900" indent="0" algn="just">
              <a:buNone/>
            </a:pP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2: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are </a:t>
            </a: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concerned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achieving collective goals</a:t>
            </a:r>
          </a:p>
          <a:p>
            <a:pPr marL="36900" indent="0" algn="just">
              <a:buNone/>
            </a:pP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3: 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24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different functions (Need to be coordinated)</a:t>
            </a:r>
          </a:p>
          <a:p>
            <a:pPr marL="36900" indent="0" algn="just">
              <a:buNone/>
            </a:pP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Not a random group of people who come together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chance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deliberately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come together to accomplish certain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its members would 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4AC3F5-5079-4ED8-9565-19D9A4EBB3D6}"/>
              </a:ext>
            </a:extLst>
          </p:cNvPr>
          <p:cNvSpPr/>
          <p:nvPr/>
        </p:nvSpPr>
        <p:spPr>
          <a:xfrm>
            <a:off x="5343378" y="2760782"/>
            <a:ext cx="1505244" cy="133643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40" y="321364"/>
            <a:ext cx="11105320" cy="6215271"/>
          </a:xfrm>
        </p:spPr>
        <p:txBody>
          <a:bodyPr>
            <a:normAutofit fontScale="92500" lnSpcReduction="10000"/>
          </a:bodyPr>
          <a:lstStyle/>
          <a:p>
            <a:pPr marL="36900" indent="0" algn="just">
              <a:buNone/>
            </a:pPr>
            <a:r>
              <a:rPr lang="en-US" sz="33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define organization as…</a:t>
            </a:r>
          </a:p>
          <a:p>
            <a:pPr marL="36900" indent="0" algn="ctr">
              <a:buNone/>
            </a:pPr>
            <a:r>
              <a:rPr lang="en-US" sz="30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000" b="1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entity which is goal orients and deliberately structured</a:t>
            </a:r>
            <a:r>
              <a:rPr lang="en-US" sz="30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30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8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3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THE ORGANIZATION'S OBJECTIVES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1: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Fulfill its customers needs and wants with goods and services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2: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Make a profit for shareholders</a:t>
            </a:r>
          </a:p>
          <a:p>
            <a:pPr marL="3690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3: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Keep Stakeholders happy</a:t>
            </a:r>
          </a:p>
          <a:p>
            <a:pPr marL="36900" indent="0" algn="just">
              <a:buNone/>
            </a:pPr>
            <a:endParaRPr lang="en-US" sz="28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SHAREHOLDER VS STAKEHOLDER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 who </a:t>
            </a:r>
            <a:r>
              <a:rPr lang="en-US" sz="24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owns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equity stock in the company (Ownership stake in the company).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stakeholder is an </a:t>
            </a:r>
            <a:r>
              <a:rPr lang="en-US" sz="24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r>
              <a:rPr lang="en-US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the company’s performance for reasons.</a:t>
            </a: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76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5" y="484946"/>
            <a:ext cx="11025809" cy="6373054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4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COMPONENTS OF ORGANIZATION</a:t>
            </a:r>
            <a:endParaRPr lang="en-US" sz="8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Task/Goal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mission or purpose of the existence of an organization - That is accomplished by producing certain goods and services as an output. </a:t>
            </a:r>
          </a:p>
          <a:p>
            <a:pPr marL="36900" indent="0" algn="just">
              <a:buNone/>
            </a:pPr>
            <a:r>
              <a:rPr lang="en-US" sz="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90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workforce or human part of organization that performs different operations in the organization.  </a:t>
            </a:r>
          </a:p>
          <a:p>
            <a:pPr marL="36900" indent="0" algn="just">
              <a:buNone/>
            </a:pPr>
            <a:r>
              <a:rPr lang="en-US" sz="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90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Deliberate Structure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basic arrangement of people in the organization.  </a:t>
            </a:r>
          </a:p>
          <a:p>
            <a:pPr marL="36900" indent="0" algn="just">
              <a:buNone/>
            </a:pPr>
            <a:r>
              <a:rPr lang="en-US" sz="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690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the intellectual and mechanical processes used by an organization to transform inputs into products.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1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27" y="398393"/>
            <a:ext cx="10693325" cy="606121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4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TYPES OF ORGANIZATION</a:t>
            </a:r>
            <a:endParaRPr lang="en-US" sz="24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10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r>
              <a:rPr lang="en-US" sz="4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1: INFORMAL ORGANIZATION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predefined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rules and procedures that establish work relationships among the employees.</a:t>
            </a:r>
          </a:p>
          <a:p>
            <a:pPr marL="36900" indent="0" algn="just">
              <a:buNone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Undefined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structures or lines of communication among the employees.</a:t>
            </a:r>
          </a:p>
          <a:p>
            <a:pPr marL="36900" indent="0" algn="just">
              <a:buNone/>
            </a:pPr>
            <a:endParaRPr lang="en-US" sz="9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800" indent="-3429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Positive point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speed up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&amp; procedure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Negative point </a:t>
            </a:r>
            <a:r>
              <a:rPr lang="en-US" sz="2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lower the privacy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(secret information leak out).</a:t>
            </a:r>
          </a:p>
        </p:txBody>
      </p:sp>
    </p:spTree>
    <p:extLst>
      <p:ext uri="{BB962C8B-B14F-4D97-AF65-F5344CB8AC3E}">
        <p14:creationId xmlns:p14="http://schemas.microsoft.com/office/powerpoint/2010/main" val="288738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4287D-0BD7-4AC4-BCC1-47CE2C09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84" y="638589"/>
            <a:ext cx="10003032" cy="5580822"/>
          </a:xfrm>
        </p:spPr>
        <p:txBody>
          <a:bodyPr>
            <a:normAutofit lnSpcReduction="10000"/>
          </a:bodyPr>
          <a:lstStyle/>
          <a:p>
            <a:pPr marL="36900" indent="0" algn="just">
              <a:buNone/>
            </a:pPr>
            <a:r>
              <a:rPr lang="en-US" sz="4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2: FORMAL ORGANIZATION</a:t>
            </a:r>
          </a:p>
          <a:p>
            <a:pPr marL="36900" indent="0" algn="just">
              <a:buNone/>
            </a:pPr>
            <a:endParaRPr lang="en-US" sz="105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rules and procedures that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establish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work relationships among the employees.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systematic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flow of interactions among the employees.</a:t>
            </a:r>
          </a:p>
          <a:p>
            <a:pPr marL="494100" indent="-457200" algn="just">
              <a:buFont typeface="Wingdings" panose="05000000000000000000" pitchFamily="2" charset="2"/>
              <a:buChar char="v"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boundary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authority and responsibility.</a:t>
            </a:r>
          </a:p>
          <a:p>
            <a:pPr marL="36900" indent="0" algn="just">
              <a:buNone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4100" indent="-457200" algn="just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point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(secret information secure)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Negative point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communication &amp; procedure.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8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800" indent="-342900" algn="just">
              <a:buFont typeface="Wingdings" panose="05000000000000000000" pitchFamily="2" charset="2"/>
              <a:buChar char="v"/>
            </a:pPr>
            <a:endParaRPr lang="en-US" sz="22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65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3259</TotalTime>
  <Words>1068</Words>
  <Application>Microsoft Office PowerPoint</Application>
  <PresentationFormat>Widescreen</PresentationFormat>
  <Paragraphs>130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Bookman Old Style</vt:lpstr>
      <vt:lpstr>Calibri</vt:lpstr>
      <vt:lpstr>Rockwell</vt:lpstr>
      <vt:lpstr>Wingdings</vt:lpstr>
      <vt:lpstr>Damask</vt:lpstr>
      <vt:lpstr>Professional Practices  lecture # 1     Instructor: Muhammad asad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</dc:creator>
  <cp:lastModifiedBy>Asad</cp:lastModifiedBy>
  <cp:revision>437</cp:revision>
  <dcterms:created xsi:type="dcterms:W3CDTF">2018-04-05T17:48:54Z</dcterms:created>
  <dcterms:modified xsi:type="dcterms:W3CDTF">2020-05-31T11:38:28Z</dcterms:modified>
</cp:coreProperties>
</file>